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75" r:id="rId3"/>
    <p:sldId id="257" r:id="rId4"/>
    <p:sldId id="265" r:id="rId5"/>
    <p:sldId id="258" r:id="rId6"/>
    <p:sldId id="259" r:id="rId7"/>
    <p:sldId id="268" r:id="rId8"/>
    <p:sldId id="269" r:id="rId9"/>
    <p:sldId id="260" r:id="rId10"/>
    <p:sldId id="271" r:id="rId11"/>
    <p:sldId id="264" r:id="rId12"/>
    <p:sldId id="272" r:id="rId13"/>
    <p:sldId id="273" r:id="rId14"/>
    <p:sldId id="274" r:id="rId15"/>
    <p:sldId id="263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OBODIAN Lydia" initials="LNS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8EF"/>
    <a:srgbClr val="E3FFFE"/>
    <a:srgbClr val="7FD8E1"/>
    <a:srgbClr val="75D9E8"/>
    <a:srgbClr val="A4C2F4"/>
    <a:srgbClr val="7C2720"/>
    <a:srgbClr val="7A4422"/>
    <a:srgbClr val="BC722E"/>
    <a:srgbClr val="09A0BF"/>
    <a:srgbClr val="8BE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69540" autoAdjust="0"/>
  </p:normalViewPr>
  <p:slideViewPr>
    <p:cSldViewPr snapToGrid="0">
      <p:cViewPr varScale="1">
        <p:scale>
          <a:sx n="119" d="100"/>
          <a:sy n="119" d="100"/>
        </p:scale>
        <p:origin x="181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8510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ff008b6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ff008b6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 National Park Rainforest Reserves in the Central African Republic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©Peter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*</a:t>
            </a:r>
            <a:r>
              <a:rPr lang="en" sz="11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Note that all of the </a:t>
            </a:r>
            <a:r>
              <a:rPr lang="en" sz="11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photos </a:t>
            </a:r>
            <a:r>
              <a:rPr lang="en" sz="11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 this presentation are of the </a:t>
            </a:r>
            <a:r>
              <a:rPr lang="en-GB" dirty="0" smtClean="0"/>
              <a:t>Sangha Trinational World Heritage Site</a:t>
            </a:r>
            <a:r>
              <a:rPr lang="hr-HR" dirty="0" smtClean="0"/>
              <a:t> shared by Cameroon, Central</a:t>
            </a:r>
            <a:r>
              <a:rPr lang="hr-HR" baseline="0" dirty="0" smtClean="0"/>
              <a:t> African Republic and the Republic of Congo</a:t>
            </a:r>
            <a:r>
              <a:rPr lang="en" sz="11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endParaRPr sz="11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b="0" i="0" u="none" strike="noStrike" cap="none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Context and purpose of Lesson 5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This</a:t>
            </a:r>
            <a:r>
              <a:rPr lang="en-US" b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lesson continues the discussion of the second stage of the transboundary conservation process: Design the process. It focuses on the final step of that stage: negotiate a joint vision. The purpose of the lesson is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Introduce learners to initiating and negotiating a joint vision and </a:t>
            </a:r>
            <a:r>
              <a:rPr lang="hr-HR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developing management </a:t>
            </a: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objectives for transboundary conservation initiatives </a:t>
            </a: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Help</a:t>
            </a:r>
            <a:r>
              <a:rPr lang="en-US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develop u</a:t>
            </a: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nderstanding of the nature of cooperative management and approaches</a:t>
            </a:r>
            <a:r>
              <a:rPr lang="en-US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to developing </a:t>
            </a: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objectives</a:t>
            </a:r>
          </a:p>
          <a:p>
            <a:pPr marL="171450" lvl="0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Practice</a:t>
            </a: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negotiating a joint vision and </a:t>
            </a:r>
            <a:r>
              <a:rPr lang="hr-HR" sz="1100" b="0" i="0" u="none" strike="noStrike" cap="none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developing </a:t>
            </a: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objectives</a:t>
            </a:r>
            <a:endParaRPr lang="en-US" sz="1100" b="0" i="0" u="none" strike="noStrike" cap="none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Supplemental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Reading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IUCN </a:t>
            </a:r>
            <a:r>
              <a:rPr lang="hr-HR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WCPA</a:t>
            </a:r>
            <a:r>
              <a:rPr lang="hr-HR" i="1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hr-HR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Best</a:t>
            </a:r>
            <a:r>
              <a:rPr lang="hr-HR" i="1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Practice Guidelines</a:t>
            </a:r>
            <a:r>
              <a:rPr lang="en-GB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Transboundary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Conservation: A systematic and integrated approach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(Pgs. </a:t>
            </a:r>
            <a:r>
              <a:rPr lang="en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65–69)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IUCN Initiating effective transboundary conservation: a practitioner’s guideline based on the experience from the Dinaric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Arc</a:t>
            </a:r>
            <a:r>
              <a:rPr lang="en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(Pgs. 24–41)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IUCN Guidelines for Protected Areas Legislation (PA Guidelines) 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(Pgs. 270–271, 280–292)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183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ff008b6c3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ff008b6c3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r-HR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hr-HR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 National Park: BaAka Rangers in Dzanga-Ndoki National Park, Central African Republic ©Peter Prokosch (top); Dzanga-Ndoki National Park: Field Camp of BaAka Rangers in Dzanga-Ndoki National Park, Central African Republic ©Peter Prokosch (bottom)</a:t>
            </a:r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r-HR" b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r-HR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planning workshop</a:t>
            </a:r>
            <a:endParaRPr lang="hr-HR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 addition</a:t>
            </a: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to the tangible outcomes of the workshop – the vision and management objectives – a management planning workshop </a:t>
            </a:r>
            <a:r>
              <a:rPr lang="hr-HR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normally results</a:t>
            </a: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in less visible outputs</a:t>
            </a:r>
            <a:r>
              <a:rPr lang="hr-HR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including</a:t>
            </a:r>
            <a:r>
              <a:rPr lang="en-US" sz="1100" b="0" baseline="0" dirty="0" smtClean="0"/>
              <a:t>: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kumimoji="0" lang="hr-HR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Building of </a:t>
            </a:r>
            <a:r>
              <a:rPr lang="hr-HR" sz="1100" b="0" baseline="0" dirty="0" smtClean="0"/>
              <a:t>trust and relationship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hr-HR" sz="1100" b="0" baseline="0" dirty="0" smtClean="0"/>
              <a:t>Creation of ownership of the transboundary conservation initiative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hr-HR" sz="1100" b="0" baseline="0" dirty="0" smtClean="0"/>
              <a:t>Reaching</a:t>
            </a:r>
            <a:r>
              <a:rPr lang="en-US" sz="1100" b="0" baseline="0" dirty="0" smtClean="0"/>
              <a:t> a shared understanding of the issues</a:t>
            </a:r>
            <a:endParaRPr lang="hr-HR" sz="1100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79386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ff008b6c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ff008b6c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GB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common signpost in the 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Marittime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Alps-Mercantour</a:t>
            </a:r>
            <a:r>
              <a:rPr lang="hr-H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" sz="1100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©</a:t>
            </a:r>
            <a:r>
              <a:rPr lang="it-IT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PNPG Archive Marco di Lenardo</a:t>
            </a:r>
            <a:r>
              <a:rPr lang="hr-H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(Taken from IUCN BPG, 2015, pp.68)</a:t>
            </a:r>
            <a:endParaRPr lang="hr-HR" sz="1100" b="0" i="1" u="none" strike="noStrike" kern="0" baseline="0" dirty="0" smtClean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r-HR" sz="1100" b="0" i="1" u="none" strike="noStrike" kern="0" baseline="0" dirty="0" smtClean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hr-HR" sz="1100" b="1" i="0" u="none" strike="noStrike" kern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 New Roman"/>
              </a:rPr>
              <a:t>Marittime Alps-Mercantour: Common cooperative framework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US" sz="1100" b="0" i="0" u="none" strike="noStrike" kern="1200" baseline="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Marittime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Alps-</a:t>
            </a:r>
            <a:r>
              <a:rPr lang="en-US" sz="1100" b="0" i="0" u="none" strike="noStrike" kern="1200" baseline="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Mercantour</a:t>
            </a:r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an example of the development of a common cooperative framework.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area </a:t>
            </a:r>
            <a:r>
              <a:rPr lang="en-GB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consists of the contiguous Marittime Alps Regional</a:t>
            </a: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</a:t>
            </a: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Italy, </a:t>
            </a:r>
            <a:r>
              <a:rPr lang="en-GB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Mercantour National Park</a:t>
            </a: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France. </a:t>
            </a:r>
            <a:r>
              <a:rPr lang="hr-HR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(</a:t>
            </a:r>
            <a:r>
              <a:rPr lang="hr-HR" i="1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Note that a ‘</a:t>
            </a:r>
            <a:r>
              <a:rPr lang="hr-HR" b="0" i="1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contiguous </a:t>
            </a:r>
            <a:r>
              <a:rPr lang="en-GB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protected areas across international boundary</a:t>
            </a:r>
            <a:r>
              <a:rPr lang="hr-HR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’,</a:t>
            </a:r>
            <a:r>
              <a:rPr lang="hr-HR" sz="1100" b="0" i="1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i="1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as defined in Glossary, indicate</a:t>
            </a:r>
            <a:r>
              <a:rPr lang="en-GB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protected areas adjoining across international boundary</a:t>
            </a:r>
            <a:r>
              <a:rPr lang="hr-H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hr-HR" i="1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site has a lo</a:t>
            </a:r>
            <a:r>
              <a:rPr lang="hr-HR" sz="11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ng history of cooperation and is one of the best practice examples in transboundary conservation with a very advanced and efficient cooperation and governance. </a:t>
            </a:r>
          </a:p>
          <a:p>
            <a:endParaRPr lang="hr-HR" sz="1100" b="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1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In 1987, a twinning agreement was signed between the two parks with the aim to undertake joint management activities in conservation and sustainable development, e.g.  projects on strengthening the population of ibex 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r-H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Capra ibex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r-HR" sz="11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reintroduction of bearded vulture </a:t>
            </a:r>
            <a:r>
              <a:rPr lang="hr-H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(Gypaetus barbatus)</a:t>
            </a:r>
            <a:r>
              <a:rPr lang="hr-HR" sz="11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and monitoring of the wolf </a:t>
            </a:r>
            <a:r>
              <a:rPr lang="hr-HR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(Canis lupus)</a:t>
            </a:r>
            <a:r>
              <a:rPr lang="hr-HR" sz="11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More ambitious projects followed with the EU INTERREG support (17 projects, total value 10 million EUR, e.g. projects on common signposting system, enhancement of a transboundary mountain trail, scientific research). </a:t>
            </a:r>
            <a:r>
              <a:rPr lang="en-GB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1998</a:t>
            </a: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GB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they signed a new, more structured</a:t>
            </a: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Twinning Charter, in which priority actions were identified for</a:t>
            </a: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transboundary conservation and sustainable development.</a:t>
            </a:r>
            <a:endParaRPr lang="hr-HR" sz="11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1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100" b="0" i="0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2006, a </a:t>
            </a:r>
            <a:r>
              <a:rPr lang="hr-HR" sz="11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Common Action Plan was adopted to formalize cooperation. Following that, joint governance structure was established in 2013 using the EU instrument - the European Groupping of Territorial Cooperation (EGTC). EGTC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first European cooperation structure that allows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entities to establish a new body with full legal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personality, as defined by European Law.</a:t>
            </a:r>
            <a:r>
              <a:rPr lang="hr-H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Marittime-Mercantour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Transboundary Plan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was adopted</a:t>
            </a:r>
            <a:r>
              <a:rPr lang="hr-HR" sz="11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 2013.</a:t>
            </a:r>
            <a:endParaRPr lang="hr-HR" sz="1100" i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sz="1100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GB" sz="11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Supplemental </a:t>
            </a:r>
            <a:r>
              <a:rPr lang="hr-HR" sz="11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reading:</a:t>
            </a:r>
            <a:r>
              <a:rPr lang="en-GB" sz="11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it-IT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Marzo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D., N</a:t>
            </a:r>
            <a:r>
              <a:rPr lang="it-IT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iccolini,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F., </a:t>
            </a:r>
            <a:r>
              <a:rPr lang="it-IT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Rossi,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P. and</a:t>
            </a:r>
            <a:r>
              <a:rPr lang="en-GB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Brandeis,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(2015). Case study 8: </a:t>
            </a:r>
            <a:r>
              <a:rPr lang="en-GB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challenge of developing a shared vision: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Marittime Alps-Mercantour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In: </a:t>
            </a:r>
            <a:r>
              <a:rPr lang="en-GB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Vasilijević, M., Zunckel, K., McKinney, M., Erg, B., Schoon, M., Rosen Michel, T. Transboundary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Conservation: A systematic and integrated approach. Best Practice Protected Area Guidelines Series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23, Gland, Switzerland: IUCN</a:t>
            </a:r>
            <a:r>
              <a:rPr lang="hr-HR" sz="1100" b="0" i="1" u="none" strike="noStrike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hr-HR" sz="1100" b="0" i="1" u="none" strike="noStrike" cap="none" baseline="0" dirty="0" smtClean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endParaRPr sz="1100"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8590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ff008b6c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ff008b6c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Credit: </a:t>
            </a:r>
            <a:r>
              <a:rPr lang="en-GB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View from Bangui/Central African Republic, over the Ubangi River to the </a:t>
            </a:r>
            <a:r>
              <a:rPr lang="hr-HR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Democratic</a:t>
            </a:r>
            <a:r>
              <a:rPr lang="en-GB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Republic of the Congo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©Peter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b="1" i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Practical exercise 3: Negotiating a</a:t>
            </a:r>
            <a:r>
              <a:rPr lang="hr-HR" b="1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joint vision</a:t>
            </a:r>
            <a:endParaRPr b="1" i="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Refer</a:t>
            </a: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to the Exercise 3: Negotiating a Joint Vision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Purpose</a:t>
            </a:r>
            <a:r>
              <a:rPr lang="hr-HR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Understand challenges posed by negotiating a common vision</a:t>
            </a:r>
            <a:endParaRPr lang="hr-HR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Practice determining transboundary management objectives</a:t>
            </a:r>
            <a:endParaRPr lang="hr-HR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Build capacity to initiate cooperative arrangements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Structure</a:t>
            </a:r>
            <a:r>
              <a:rPr lang="hr-HR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Introduction to Exercise (20 minutes)</a:t>
            </a:r>
            <a:endParaRPr lang="hr-HR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Group work (</a:t>
            </a:r>
            <a:r>
              <a:rPr lang="hr-HR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30</a:t>
            </a: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minutes)</a:t>
            </a:r>
            <a:endParaRPr lang="hr-HR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Joint class discussion (</a:t>
            </a:r>
            <a:r>
              <a:rPr lang="hr-HR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60</a:t>
            </a: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minutes)</a:t>
            </a:r>
            <a:endParaRPr lang="hr-HR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Consolidation (10 minutes)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Refer to the Exercise Instructions for specific mandates for each group. You will have 30 minutes to prepare, followed by 60 minutes for the negotiation itself.</a:t>
            </a:r>
            <a:endParaRPr i="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614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ff008b6c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ff008b6c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View from Bangui/Central African Republic, over the Ubangi River to the </a:t>
            </a:r>
            <a:r>
              <a:rPr lang="hr-HR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Democratic </a:t>
            </a:r>
            <a:r>
              <a:rPr lang="en-GB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Republic of the Congo ©Peter </a:t>
            </a:r>
            <a:r>
              <a:rPr lang="en-GB" i="1" dirty="0" err="1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lang="en-GB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GB" b="1" i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Practical exercise 3: Negotiating a</a:t>
            </a:r>
            <a:r>
              <a:rPr lang="en-GB" b="1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joint vision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</a:t>
            </a: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Case Study: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Full details of the case study are provided in Exercise 3 Instructions and Annexes for participants</a:t>
            </a:r>
            <a:endParaRPr lang="hr-HR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This slide provides a map for learners to refer to. They also have copies of the map in their groups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i="0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542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ff008b6c3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ff008b6c3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Credit: Dzanga-Ndoki National Park Rainforest Reserves in the Central African Republic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©Peter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GB" b="1" i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Practical exercise 3: Negotiating a</a:t>
            </a:r>
            <a:r>
              <a:rPr lang="en-GB" b="1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joint vision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Specific instructions are included in the instructions for each group.</a:t>
            </a:r>
            <a:endParaRPr i="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562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ff008b6c3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ff008b6c3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 National Park Rainforest Reserves in the Central African Republic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©Peter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168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eeaf980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eeaf980e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en-GB" sz="800" i="1" dirty="0" err="1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</a:t>
            </a:r>
            <a:r>
              <a:rPr lang="en-GB" sz="800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National Park Rainforest Reserves in the Central African Republic ©Peter </a:t>
            </a:r>
            <a:r>
              <a:rPr lang="en-GB" sz="800" i="1" dirty="0" err="1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lang="en-GB" sz="800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chemeClr val="dk1"/>
                </a:solidFill>
              </a:rPr>
              <a:t>Factors</a:t>
            </a:r>
            <a:r>
              <a:rPr lang="en-US" sz="1200" b="1" baseline="0" dirty="0" smtClean="0">
                <a:solidFill>
                  <a:schemeClr val="dk1"/>
                </a:solidFill>
              </a:rPr>
              <a:t> of success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baseline="0" dirty="0" smtClean="0">
                <a:solidFill>
                  <a:schemeClr val="dk1"/>
                </a:solidFill>
              </a:rPr>
              <a:t>Recall the five factors of success in the process of initiating transboundary conservation: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 smtClean="0">
                <a:solidFill>
                  <a:schemeClr val="dk1"/>
                </a:solidFill>
              </a:rPr>
              <a:t>1. Assess the enabling environment to pursue transboundary conservation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 smtClean="0">
                <a:solidFill>
                  <a:schemeClr val="dk1"/>
                </a:solidFill>
              </a:rPr>
              <a:t>2. Define the transboundary context and relationships affecting the achievement of the conservation targets and the resulting geographic extent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 smtClean="0">
                <a:solidFill>
                  <a:schemeClr val="dk1"/>
                </a:solidFill>
              </a:rPr>
              <a:t>3. Identify and involve stakeholders, obtain support of decision makers and ensure political will and buy-in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 smtClean="0">
                <a:solidFill>
                  <a:schemeClr val="dk1"/>
                </a:solidFill>
              </a:rPr>
              <a:t>4. Agree on common values and joint vision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 smtClean="0">
                <a:solidFill>
                  <a:schemeClr val="dk1"/>
                </a:solidFill>
              </a:rPr>
              <a:t>5. Determine common transboundary management objectives and develop cooperative agreements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Lesson 2 introduces key concepts</a:t>
            </a:r>
            <a:r>
              <a:rPr lang="en-US" sz="12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models and approaches relevant to all five factors.</a:t>
            </a:r>
          </a:p>
        </p:txBody>
      </p:sp>
    </p:spTree>
    <p:extLst>
      <p:ext uri="{BB962C8B-B14F-4D97-AF65-F5344CB8AC3E}">
        <p14:creationId xmlns:p14="http://schemas.microsoft.com/office/powerpoint/2010/main" val="1107010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f008b6c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f008b6c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National Park Rainforest Reserves in the Central African Republic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©Peter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i="1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Content </a:t>
            </a:r>
            <a:r>
              <a:rPr lang="hr-HR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overview</a:t>
            </a:r>
            <a:endParaRPr lang="en-US" b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This</a:t>
            </a:r>
            <a:r>
              <a:rPr lang="en-US" b="0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Lesson will address:</a:t>
            </a:r>
            <a:endParaRPr lang="hr-HR" b="0" baseline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-US" b="0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Practical approaches and processes for developing a framework for cooperative management</a:t>
            </a:r>
            <a:endParaRPr lang="hr-HR" b="0" baseline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-US" b="0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Content and structure of management planning workshops</a:t>
            </a:r>
            <a:endParaRPr lang="en-US" b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259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f008b6c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f008b6c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</a:t>
            </a:r>
            <a:r>
              <a:rPr lang="en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 National Park Rainforest Reserves in the Central African Republic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©Peter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Prokosch</a:t>
            </a:r>
            <a:endParaRPr i="1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Design:</a:t>
            </a:r>
            <a:r>
              <a:rPr lang="hr-HR" b="1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Match the process to the situation</a:t>
            </a:r>
            <a:endParaRPr lang="en-GB" b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Refer to the </a:t>
            </a:r>
            <a:r>
              <a:rPr lang="hr-HR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transboundary conservation process </a:t>
            </a: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introduced in Lesson 1.</a:t>
            </a:r>
            <a:endParaRPr lang="hr-HR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hr-HR" sz="110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Recall</a:t>
            </a: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that the process involves four stages: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Diagnose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Design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Take Action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Evaluate</a:t>
            </a:r>
            <a:endParaRPr lang="en-US" sz="12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Lesson 3 addressed the first stage: Diagnose. Lesson 5 introduced the second stage</a:t>
            </a:r>
            <a:r>
              <a:rPr lang="hr-HR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Design.</a:t>
            </a:r>
            <a:endParaRPr lang="hr-HR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This Lesson continues with the second stage: Design, which includes the following steps: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Determine who should lead the effort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Mobilize and engage the right people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Define the geographic extent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Negotiate a joint vision and develop management objectives</a:t>
            </a:r>
            <a:endParaRPr lang="hr-HR" baseline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-GB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This Lesson will focus on the final step: “</a:t>
            </a:r>
            <a:r>
              <a:rPr lang="en-GB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Negotiate a joint vision and develop management objectives”</a:t>
            </a:r>
            <a:endParaRPr lang="en-US" sz="11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-US" sz="1100" i="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Again, it is important to remember that these steps are iterative – they do not necessarily happen in this order, and there may be a need to return to and review different steps in the process.</a:t>
            </a:r>
            <a:endParaRPr lang="en-GB" sz="105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070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ff008b6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ff008b6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 National Park (Central African Republic), forming part of the Sangha </a:t>
            </a:r>
            <a:r>
              <a:rPr lang="en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Trinational </a:t>
            </a:r>
            <a:r>
              <a:rPr lang="en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©Boedhihartono Intou</a:t>
            </a:r>
            <a:endParaRPr i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hr-HR" i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i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Cooperative</a:t>
            </a:r>
            <a:r>
              <a:rPr lang="hr-HR" b="1" i="0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management</a:t>
            </a:r>
            <a:endParaRPr lang="en-US" b="1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Lesson</a:t>
            </a:r>
            <a:r>
              <a:rPr lang="en-US" i="0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6 introduced cooperative management.</a:t>
            </a:r>
            <a:endParaRPr lang="en-US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Recall</a:t>
            </a:r>
            <a:r>
              <a:rPr lang="en-US" i="0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from Lesson 6:</a:t>
            </a:r>
            <a:endParaRPr i="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Cooperative management is taking action together to implement decisions and pulling together the available means to reach the agreed </a:t>
            </a:r>
            <a:r>
              <a:rPr lang="en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aim/results</a:t>
            </a:r>
            <a:r>
              <a:rPr lang="en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Cooperative management relies upon a </a:t>
            </a:r>
            <a:r>
              <a:rPr lang="en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shared understanding of the issues, common </a:t>
            </a:r>
            <a:r>
              <a:rPr lang="en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vision, </a:t>
            </a:r>
            <a:r>
              <a:rPr lang="en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agreed </a:t>
            </a:r>
            <a:r>
              <a:rPr lang="en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objectives </a:t>
            </a:r>
            <a:r>
              <a:rPr lang="en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and a means to </a:t>
            </a:r>
            <a:r>
              <a:rPr lang="en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deliver transboundary </a:t>
            </a:r>
            <a:r>
              <a:rPr lang="en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conservation. </a:t>
            </a:r>
            <a:endParaRPr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This often includes cooperation between different sectors, levels of government and stakeholder groups. </a:t>
            </a:r>
            <a:endParaRPr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 a transboundary context, cooperative management involves stakeholders from two or more countries with a common interest in the conservation of a shared ecosystem or species, cooperating formally or informally.</a:t>
            </a:r>
            <a:endParaRPr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hr-H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 this module,</a:t>
            </a:r>
            <a:r>
              <a:rPr lang="hr-HR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cooperative management is always used in the context of transboundary cooperation and never within one single country.</a:t>
            </a:r>
            <a:endParaRPr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691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ff008b6c3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ff008b6c3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r-HR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Photo Credit: </a:t>
            </a:r>
            <a:r>
              <a:rPr lang="hr-HR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Dzanga-Ndoki National Park: African Forest Elephants (Loxodonta cyclotis) ©Peter Prokosch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planning workshop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 common way to begin the process of cooperative</a:t>
            </a:r>
            <a:r>
              <a:rPr lang="en-US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management is through a management planning workshop.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hr-HR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 </a:t>
            </a:r>
            <a:r>
              <a:rPr lang="en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planning workshop brings </a:t>
            </a:r>
            <a:r>
              <a:rPr lang="en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together stakeholders </a:t>
            </a:r>
            <a:r>
              <a:rPr lang="hr-HR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relevant for a transbundary initiative </a:t>
            </a:r>
            <a:r>
              <a:rPr lang="en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to</a:t>
            </a:r>
            <a:r>
              <a:rPr lang="hr-HR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endParaRPr lang="en-US" sz="11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Negotiate a common vision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Develop a shared </a:t>
            </a:r>
            <a:r>
              <a:rPr lang="hr-HR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understanding </a:t>
            </a:r>
            <a:r>
              <a:rPr lang="en-GB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of the issues 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Identify management challenges</a:t>
            </a:r>
          </a:p>
          <a:p>
            <a:pPr marL="628650" lvl="1" indent="-171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Develop a framework for cooperative management</a:t>
            </a:r>
            <a:endParaRPr lang="hr-HR" sz="11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hr-HR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 management planning workshop normally would require 3 or more days.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Note that a management planning workshop does not necessarily result in a</a:t>
            </a:r>
            <a:r>
              <a:rPr lang="en-US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hr-HR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framing of a </a:t>
            </a:r>
            <a:r>
              <a:rPr lang="en-US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joint management plan. As discussed in Lesson 6, there are many strategies for cooperative management, and in practice it is rare to have a fully combined management plan. However, joint management planning can help agree on a common vision and set of objectives that can inform management plans in areas on either side of the border.</a:t>
            </a:r>
            <a:endParaRPr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653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ff008b6c3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ff008b6c3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hr-HR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planning workshop</a:t>
            </a:r>
            <a:endParaRPr lang="hr-HR" sz="11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3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planning workshop </a:t>
            </a:r>
            <a:r>
              <a:rPr lang="hr-HR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is usually </a:t>
            </a:r>
            <a:r>
              <a:rPr lang="en-US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led by a trained facilitator and should </a:t>
            </a:r>
            <a:r>
              <a:rPr lang="hr-HR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generally</a:t>
            </a:r>
            <a:r>
              <a:rPr lang="en-US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include the following elements: 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Presentations - on the rationale for a common transboundary initiative, relevant international, national and policy frameworks, policy compatibilities, perspectives of various stakeholders</a:t>
            </a:r>
            <a:endParaRPr lang="hr-HR" sz="1100" b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Open and facilitated discussion – participants add to what has been presented and ask clarification questions </a:t>
            </a:r>
            <a:endParaRPr lang="hr-HR" sz="1100" b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Situation analysis - identifies all internal and external aspects relevant to the establishment and management of the </a:t>
            </a:r>
            <a:r>
              <a:rPr lang="hr-HR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transboundary conservation</a:t>
            </a:r>
            <a:r>
              <a:rPr lang="en-US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initiative (natural, cultural, economic, social, political)</a:t>
            </a:r>
            <a:endParaRPr lang="hr-HR" sz="1100" b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Plenary brainstorming - sessions to start developing a shared vision, identifying broad management objectives, and possibly prioritizing the objectives</a:t>
            </a:r>
            <a:endParaRPr lang="hr-HR" sz="1100" b="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Next steps - agree </a:t>
            </a:r>
            <a:r>
              <a:rPr lang="en-US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leadership and accountability (who does what and when)</a:t>
            </a:r>
          </a:p>
          <a:p>
            <a:pPr marL="0" lvl="3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GB" sz="11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3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1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Table 16 on</a:t>
            </a:r>
            <a:r>
              <a:rPr lang="en-GB" sz="110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p</a:t>
            </a:r>
            <a:r>
              <a:rPr lang="hr-HR" sz="110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r>
              <a:rPr lang="en-GB" sz="1100" baseline="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65 of the Best Practices Guidelines provides an example agenda for a management planning workshop. This table can be distributed to learners as a handout.</a:t>
            </a:r>
            <a:endParaRPr lang="en-GB" sz="11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7358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ff008b6c3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ff008b6c3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hr-HR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Framework for cooperative</a:t>
            </a:r>
            <a:r>
              <a:rPr lang="hr-HR" b="1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management</a:t>
            </a:r>
            <a:endParaRPr lang="hr-HR" b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1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 management planning workshop can</a:t>
            </a:r>
            <a:r>
              <a:rPr lang="en-US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form the basis of a framework for cooperative management</a:t>
            </a:r>
            <a:r>
              <a:rPr lang="hr-HR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Main tangible outputs of the workshop include:</a:t>
            </a:r>
          </a:p>
          <a:p>
            <a:pPr marL="630936" lvl="1" indent="-17373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hr-H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Negotiated</a:t>
            </a: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common vision statement</a:t>
            </a:r>
          </a:p>
          <a:p>
            <a:pPr marL="630936" lvl="1" indent="-17373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List of (prioritized) common management objectives </a:t>
            </a:r>
            <a:r>
              <a:rPr lang="hr-H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with</a:t>
            </a:r>
            <a:r>
              <a:rPr lang="hr-HR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clear indication of </a:t>
            </a: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where and when </a:t>
            </a:r>
            <a:r>
              <a:rPr lang="hr-H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 parties will</a:t>
            </a: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cooperate</a:t>
            </a:r>
          </a:p>
          <a:p>
            <a:pPr marL="630936" lvl="1" indent="-17373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hr-H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Determined </a:t>
            </a: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roles and responsibilities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 common vision statement and management objectives form a framework for transboundary cooperative management</a:t>
            </a:r>
            <a:endParaRPr lang="hr-H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These outputs are considered as major component of a potential future joint management plan or other management framework</a:t>
            </a:r>
            <a:endParaRPr lang="hr-H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Joint management plans are the best mechanism for ensuring effective implementation and enforcement of conservation goals, but they are not always possible in reality</a:t>
            </a:r>
            <a:endParaRPr lang="hr-H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 all cases, the workshop can help develop agreement on a common vision and management objectives which can inform harmonization of management activities in practice</a:t>
            </a:r>
          </a:p>
        </p:txBody>
      </p:sp>
    </p:spTree>
    <p:extLst>
      <p:ext uri="{BB962C8B-B14F-4D97-AF65-F5344CB8AC3E}">
        <p14:creationId xmlns:p14="http://schemas.microsoft.com/office/powerpoint/2010/main" val="1435140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ff008b6c3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ff008b6c3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r-HR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Framework for cooperative</a:t>
            </a:r>
            <a:r>
              <a:rPr lang="hr-HR" b="1" baseline="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management</a:t>
            </a:r>
            <a:endParaRPr kumimoji="0" lang="hr-HR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This slide provides an example framework for transboundary management, that could result from a management planning workshop</a:t>
            </a:r>
            <a:endParaRPr lang="en-GB" i="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Vision statement</a:t>
            </a:r>
            <a:endParaRPr kumimoji="0" lang="hr-HR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Goal</a:t>
            </a:r>
            <a:endParaRPr kumimoji="0" lang="hr-HR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Key result areas and Strategic objectives: examples are provided for the first five exemplary key result areas: </a:t>
            </a:r>
          </a:p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Enabling environment - 1.1. Laws and policies harmonized by year XX</a:t>
            </a:r>
          </a:p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Landscape management - 2.1. Connectivity ensured by year XX</a:t>
            </a:r>
          </a:p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3. Effective management capacity - 3.1. Coordinated planning and monitoring by year XX</a:t>
            </a:r>
          </a:p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4. Law enforcement - 4.1. Formal collaborative law enforcement mechanism to control illegal activities established by year XX</a:t>
            </a:r>
          </a:p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5. Education and awareness - 5.1. Positive attitudes towards conservation by year XX.</a:t>
            </a:r>
          </a:p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3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Table 17 on p. 66 of the Best Practice Guidelines includes an example of a framework for cooperative management: the framework for common transboundary management in the Central Albertine Rift. This can be distributed to learners as a handout.</a:t>
            </a:r>
          </a:p>
          <a:p>
            <a:pPr marL="158750" lvl="1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615950" lvl="2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453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4" y="1005840"/>
            <a:ext cx="4572000" cy="201168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5944" y="3474720"/>
            <a:ext cx="5300663" cy="109728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cxnSp>
        <p:nvCxnSpPr>
          <p:cNvPr id="6" name="Google Shape;110;p25"/>
          <p:cNvCxnSpPr/>
          <p:nvPr userDrawn="1"/>
        </p:nvCxnSpPr>
        <p:spPr>
          <a:xfrm>
            <a:off x="2100000" y="3231163"/>
            <a:ext cx="4944000" cy="15900"/>
          </a:xfrm>
          <a:prstGeom prst="straightConnector1">
            <a:avLst/>
          </a:prstGeom>
          <a:noFill/>
          <a:ln w="38100" cap="flat" cmpd="sng">
            <a:solidFill>
              <a:srgbClr val="B3E8E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0660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7241" y="1092200"/>
            <a:ext cx="8602922" cy="3768725"/>
          </a:xfrm>
          <a:prstGeom prst="rect">
            <a:avLst/>
          </a:prstGeom>
          <a:solidFill>
            <a:srgbClr val="FFFFFF">
              <a:alpha val="55000"/>
            </a:srgbClr>
          </a:solidFill>
        </p:spPr>
        <p:txBody>
          <a:bodyPr tIns="182880">
            <a:normAutofit/>
          </a:bodyPr>
          <a:lstStyle>
            <a:lvl1pPr marL="0" indent="0">
              <a:buNone/>
              <a:defRPr sz="2400"/>
            </a:lvl1pPr>
            <a:lvl2pPr marL="228600">
              <a:defRPr sz="180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584775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68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584775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62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7241" y="1092200"/>
            <a:ext cx="8602922" cy="3768725"/>
          </a:xfrm>
          <a:prstGeom prst="rect">
            <a:avLst/>
          </a:prstGeom>
          <a:solidFill>
            <a:srgbClr val="FFFFFF">
              <a:alpha val="55000"/>
            </a:srgbClr>
          </a:solidFill>
        </p:spPr>
        <p:txBody>
          <a:bodyPr tIns="182880">
            <a:normAutofit/>
          </a:bodyPr>
          <a:lstStyle>
            <a:lvl1pPr marL="0" indent="0">
              <a:buNone/>
              <a:defRPr sz="2400"/>
            </a:lvl1pPr>
            <a:lvl2pPr marL="228600">
              <a:defRPr sz="180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584775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96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584775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41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461665"/>
          </a:xfrm>
        </p:spPr>
        <p:txBody>
          <a:bodyPr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Google Shape;128;p27"/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71437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52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4320" y="1097280"/>
            <a:ext cx="4114800" cy="3657600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tIns="182880">
            <a:normAutofit/>
          </a:bodyPr>
          <a:lstStyle>
            <a:lvl1pPr marL="365760">
              <a:buSzPct val="120000"/>
              <a:defRPr sz="1800"/>
            </a:lvl1pPr>
            <a:lvl2pPr>
              <a:defRPr sz="16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461665"/>
          </a:xfrm>
        </p:spPr>
        <p:txBody>
          <a:bodyPr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Google Shape;128;p27"/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714375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0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584775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7" name="Google Shape;128;p27"/>
          <p:cNvPicPr preferRelativeResize="0"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7391"/>
            <a:ext cx="714375" cy="683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33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1" r:id="rId3"/>
    <p:sldLayoutId id="2147483687" r:id="rId4"/>
    <p:sldLayoutId id="2147483692" r:id="rId5"/>
    <p:sldLayoutId id="2147483689" r:id="rId6"/>
    <p:sldLayoutId id="2147483690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Transboundary Conservation Areas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167" y="3462363"/>
            <a:ext cx="6499654" cy="1529766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GB" dirty="0">
                <a:ea typeface="Times New Roman"/>
                <a:cs typeface="Arial" panose="020B0604020202020204" pitchFamily="34" charset="0"/>
                <a:sym typeface="Times New Roman"/>
              </a:rPr>
              <a:t>Lesson 7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GB" dirty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Initiating transboundary conservation: Design the process II: Negotiate a joint vision and develop management </a:t>
            </a:r>
            <a:r>
              <a:rPr lang="en-GB" dirty="0" smtClean="0">
                <a:solidFill>
                  <a:schemeClr val="dk1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objectives</a:t>
            </a:r>
            <a:endParaRPr lang="en-GB" dirty="0">
              <a:solidFill>
                <a:schemeClr val="dk1"/>
              </a:solidFill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8;p28"/>
          <p:cNvSpPr txBox="1"/>
          <p:nvPr/>
        </p:nvSpPr>
        <p:spPr>
          <a:xfrm>
            <a:off x="355599" y="2533132"/>
            <a:ext cx="5400751" cy="730436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hr-HR" sz="180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127000">
              <a:lnSpc>
                <a:spcPct val="115000"/>
              </a:lnSpc>
              <a:buSzPts val="1600"/>
            </a:pPr>
            <a:r>
              <a:rPr lang="en-GB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Building </a:t>
            </a:r>
            <a:r>
              <a:rPr lang="en-GB" sz="1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of mutual trust and relationship </a:t>
            </a:r>
            <a:endParaRPr sz="180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algn="ctr">
              <a:lnSpc>
                <a:spcPct val="115000"/>
              </a:lnSpc>
            </a:pP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1" name="Google Shape;138;p28"/>
          <p:cNvSpPr txBox="1"/>
          <p:nvPr/>
        </p:nvSpPr>
        <p:spPr>
          <a:xfrm>
            <a:off x="355599" y="3374776"/>
            <a:ext cx="5400751" cy="737378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hr-HR" sz="180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127000">
              <a:lnSpc>
                <a:spcPct val="115000"/>
              </a:lnSpc>
              <a:buSzPts val="1600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Creation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of ‘ownership’ of the initiative </a:t>
            </a:r>
            <a:endParaRPr lang="hr-H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0" name="Google Shape;137;p28"/>
          <p:cNvSpPr txBox="1"/>
          <p:nvPr/>
        </p:nvSpPr>
        <p:spPr>
          <a:xfrm>
            <a:off x="355599" y="1168400"/>
            <a:ext cx="5400751" cy="1253524"/>
          </a:xfrm>
          <a:prstGeom prst="rect">
            <a:avLst/>
          </a:prstGeom>
          <a:solidFill>
            <a:srgbClr val="B3E8EF">
              <a:alpha val="815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Main outputs of the management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planning workshop that may be less visible:</a:t>
            </a:r>
            <a:r>
              <a:rPr lang="en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" name="Google Shape;138;p28"/>
          <p:cNvSpPr txBox="1"/>
          <p:nvPr/>
        </p:nvSpPr>
        <p:spPr>
          <a:xfrm>
            <a:off x="355599" y="4223362"/>
            <a:ext cx="5400751" cy="737378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>
              <a:lnSpc>
                <a:spcPct val="115000"/>
              </a:lnSpc>
              <a:buSzPts val="1600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  <a:p>
            <a:pPr marL="127000">
              <a:lnSpc>
                <a:spcPct val="115000"/>
              </a:lnSpc>
              <a:buSzPts val="1600"/>
            </a:pP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Reaching a shared understanding of the issues</a:t>
            </a:r>
            <a:endParaRPr lang="hr-H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2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243" y="1168400"/>
            <a:ext cx="2805289" cy="185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243" y="3152360"/>
            <a:ext cx="2805289" cy="18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461665"/>
          </a:xfrm>
        </p:spPr>
        <p:txBody>
          <a:bodyPr/>
          <a:lstStyle/>
          <a:p>
            <a:r>
              <a:rPr lang="en-US" dirty="0">
                <a:ea typeface="Times New Roman"/>
                <a:cs typeface="Arial" panose="020B0604020202020204" pitchFamily="34" charset="0"/>
                <a:sym typeface="Times New Roman"/>
              </a:rPr>
              <a:t>Management Planning </a:t>
            </a:r>
            <a:r>
              <a:rPr lang="en-US" dirty="0" smtClean="0">
                <a:ea typeface="Times New Roman"/>
                <a:cs typeface="Arial" panose="020B0604020202020204" pitchFamily="34" charset="0"/>
                <a:sym typeface="Times New Roman"/>
              </a:rPr>
              <a:t>Workshop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49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86" y="1605140"/>
            <a:ext cx="4078287" cy="284205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" y="1097280"/>
            <a:ext cx="4334750" cy="3857779"/>
          </a:xfrm>
        </p:spPr>
        <p:txBody>
          <a:bodyPr>
            <a:normAutofit fontScale="92500" lnSpcReduction="10000"/>
          </a:bodyPr>
          <a:lstStyle/>
          <a:p>
            <a:r>
              <a:rPr lang="en-GB" smtClean="0"/>
              <a:t>1987 Twinning Agreement enabled joint conservation management activities </a:t>
            </a:r>
          </a:p>
          <a:p>
            <a:r>
              <a:rPr lang="en-GB" smtClean="0"/>
              <a:t>Extensive use of EU INTERREG funds – 17 joint projects</a:t>
            </a:r>
          </a:p>
          <a:p>
            <a:r>
              <a:rPr lang="en-GB" smtClean="0"/>
              <a:t>1998 Twinning Charter – priorities for transboundary conservation identified</a:t>
            </a:r>
          </a:p>
          <a:p>
            <a:r>
              <a:rPr lang="en-GB" smtClean="0"/>
              <a:t>2006 Common Action Plan adopted</a:t>
            </a:r>
          </a:p>
          <a:p>
            <a:r>
              <a:rPr lang="en-GB" smtClean="0"/>
              <a:t>2013 Joint governance structure under the European Grouping of Territorial Cooperation programme</a:t>
            </a:r>
          </a:p>
          <a:p>
            <a:r>
              <a:rPr lang="en-GB" smtClean="0"/>
              <a:t>2013 Marittime-Mercantour Integrated Transboundary Plan </a:t>
            </a: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830997"/>
          </a:xfrm>
        </p:spPr>
        <p:txBody>
          <a:bodyPr/>
          <a:lstStyle/>
          <a:p>
            <a:r>
              <a:rPr lang="hr-HR" smtClean="0">
                <a:solidFill>
                  <a:prstClr val="black"/>
                </a:solidFill>
                <a:ea typeface="Times New Roman"/>
                <a:cs typeface="Arial" panose="020B0604020202020204" pitchFamily="34" charset="0"/>
                <a:sym typeface="Times New Roman"/>
              </a:rPr>
              <a:t>Marittime Alps-Mercantour: Common Cooperative Framework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26"/>
          <p:cNvSpPr/>
          <p:nvPr/>
        </p:nvSpPr>
        <p:spPr>
          <a:xfrm>
            <a:off x="304593" y="1393044"/>
            <a:ext cx="4251133" cy="77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B3E8EF"/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100"/>
            </a:pPr>
            <a:r>
              <a:rPr lang="en" sz="2200" b="1" dirty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Purpose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20;p26"/>
          <p:cNvSpPr txBox="1"/>
          <p:nvPr/>
        </p:nvSpPr>
        <p:spPr>
          <a:xfrm>
            <a:off x="304593" y="2284744"/>
            <a:ext cx="4251133" cy="685800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Understand challenges posed by negotiating common vision</a:t>
            </a: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8" name="Google Shape;121;p26"/>
          <p:cNvSpPr txBox="1"/>
          <p:nvPr/>
        </p:nvSpPr>
        <p:spPr>
          <a:xfrm>
            <a:off x="304593" y="3091843"/>
            <a:ext cx="4251133" cy="763182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Practice determining transboundary management objectives</a:t>
            </a: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" name="Google Shape;121;p26"/>
          <p:cNvSpPr txBox="1"/>
          <p:nvPr/>
        </p:nvSpPr>
        <p:spPr>
          <a:xfrm>
            <a:off x="304592" y="3976324"/>
            <a:ext cx="4251133" cy="763182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Build capacity to initiate cooperative arrangements</a:t>
            </a: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0" name="Google Shape;118;p26"/>
          <p:cNvSpPr/>
          <p:nvPr/>
        </p:nvSpPr>
        <p:spPr>
          <a:xfrm>
            <a:off x="4798532" y="1393044"/>
            <a:ext cx="4016960" cy="77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B3E8EF"/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 b="1" dirty="0" smtClean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Structure</a:t>
            </a:r>
            <a:endParaRPr sz="2200" b="1" dirty="0"/>
          </a:p>
        </p:txBody>
      </p:sp>
      <p:sp>
        <p:nvSpPr>
          <p:cNvPr id="11" name="Google Shape;120;p26"/>
          <p:cNvSpPr txBox="1"/>
          <p:nvPr/>
        </p:nvSpPr>
        <p:spPr>
          <a:xfrm>
            <a:off x="4798532" y="2284745"/>
            <a:ext cx="4016960" cy="448887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Introduction (20 minutes)</a:t>
            </a: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" name="Google Shape;121;p26"/>
          <p:cNvSpPr txBox="1"/>
          <p:nvPr/>
        </p:nvSpPr>
        <p:spPr>
          <a:xfrm>
            <a:off x="4798532" y="2902718"/>
            <a:ext cx="4016960" cy="499539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Group work (30 minutes)</a:t>
            </a: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" name="Google Shape;121;p26"/>
          <p:cNvSpPr txBox="1"/>
          <p:nvPr/>
        </p:nvSpPr>
        <p:spPr>
          <a:xfrm>
            <a:off x="4798532" y="3571342"/>
            <a:ext cx="4016960" cy="499539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Mock negotiation (60 minutes)</a:t>
            </a: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" name="Google Shape;121;p26"/>
          <p:cNvSpPr txBox="1"/>
          <p:nvPr/>
        </p:nvSpPr>
        <p:spPr>
          <a:xfrm>
            <a:off x="4798532" y="4239967"/>
            <a:ext cx="4016960" cy="499539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Consolidation (10 minutes)</a:t>
            </a:r>
            <a:endParaRPr sz="18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461665"/>
          </a:xfrm>
        </p:spPr>
        <p:txBody>
          <a:bodyPr/>
          <a:lstStyle/>
          <a:p>
            <a:pPr lvl="0"/>
            <a:r>
              <a:rPr lang="en-GB" sz="2400" dirty="0">
                <a:ea typeface="Times New Roman"/>
                <a:cs typeface="Arial" panose="020B0604020202020204" pitchFamily="34" charset="0"/>
                <a:sym typeface="Times New Roman"/>
              </a:rPr>
              <a:t>Practical Exercise 3: Negotiating </a:t>
            </a:r>
            <a:r>
              <a:rPr lang="hr-HR" sz="2400" dirty="0" smtClean="0">
                <a:ea typeface="Times New Roman"/>
                <a:cs typeface="Arial" panose="020B0604020202020204" pitchFamily="34" charset="0"/>
                <a:sym typeface="Times New Roman"/>
              </a:rPr>
              <a:t>a </a:t>
            </a:r>
            <a:r>
              <a:rPr lang="en-GB" sz="2400" dirty="0" smtClean="0">
                <a:ea typeface="Times New Roman"/>
                <a:cs typeface="Arial" panose="020B0604020202020204" pitchFamily="34" charset="0"/>
                <a:sym typeface="Times New Roman"/>
              </a:rPr>
              <a:t>Joint Vision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653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461665"/>
          </a:xfrm>
        </p:spPr>
        <p:txBody>
          <a:bodyPr/>
          <a:lstStyle/>
          <a:p>
            <a:r>
              <a:rPr lang="en" sz="2400" dirty="0">
                <a:ea typeface="Times New Roman"/>
                <a:cs typeface="Arial" panose="020B0604020202020204" pitchFamily="34" charset="0"/>
                <a:sym typeface="Times New Roman"/>
              </a:rPr>
              <a:t>Practical Exercise 3: Negotiating </a:t>
            </a:r>
            <a:r>
              <a:rPr lang="hr-HR" sz="2400" dirty="0" smtClean="0">
                <a:ea typeface="Times New Roman"/>
                <a:cs typeface="Arial" panose="020B0604020202020204" pitchFamily="34" charset="0"/>
                <a:sym typeface="Times New Roman"/>
              </a:rPr>
              <a:t>a J</a:t>
            </a:r>
            <a:r>
              <a:rPr lang="en" sz="2400" dirty="0">
                <a:ea typeface="Times New Roman"/>
                <a:cs typeface="Arial" panose="020B0604020202020204" pitchFamily="34" charset="0"/>
                <a:sym typeface="Times New Roman"/>
              </a:rPr>
              <a:t>oint </a:t>
            </a:r>
            <a:r>
              <a:rPr lang="hr-HR" sz="2400" dirty="0">
                <a:ea typeface="Times New Roman"/>
                <a:cs typeface="Arial" panose="020B0604020202020204" pitchFamily="34" charset="0"/>
                <a:sym typeface="Times New Roman"/>
              </a:rPr>
              <a:t>V</a:t>
            </a:r>
            <a:r>
              <a:rPr lang="en" sz="2400" dirty="0">
                <a:ea typeface="Times New Roman"/>
                <a:cs typeface="Arial" panose="020B0604020202020204" pitchFamily="34" charset="0"/>
                <a:sym typeface="Times New Roman"/>
              </a:rPr>
              <a:t>ision</a:t>
            </a:r>
            <a:endParaRPr lang="en-GB" sz="2400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22400"/>
            <a:ext cx="5958522" cy="344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3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26"/>
          <p:cNvSpPr/>
          <p:nvPr/>
        </p:nvSpPr>
        <p:spPr>
          <a:xfrm>
            <a:off x="242808" y="1306546"/>
            <a:ext cx="4251133" cy="77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B3E8EF"/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 dirty="0" smtClean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Preparation (30 minutes)</a:t>
            </a:r>
            <a:endParaRPr sz="2000" b="1" dirty="0"/>
          </a:p>
        </p:txBody>
      </p:sp>
      <p:sp>
        <p:nvSpPr>
          <p:cNvPr id="16" name="Google Shape;137;p28"/>
          <p:cNvSpPr txBox="1"/>
          <p:nvPr/>
        </p:nvSpPr>
        <p:spPr>
          <a:xfrm>
            <a:off x="242808" y="2159497"/>
            <a:ext cx="4251133" cy="450082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Designate topic leads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37;p28"/>
          <p:cNvSpPr txBox="1"/>
          <p:nvPr/>
        </p:nvSpPr>
        <p:spPr>
          <a:xfrm>
            <a:off x="242808" y="2692129"/>
            <a:ext cx="4251133" cy="619197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</a:t>
            </a: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Read the case study and group instructions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8" name="Google Shape;118;p26"/>
          <p:cNvSpPr/>
          <p:nvPr/>
        </p:nvSpPr>
        <p:spPr>
          <a:xfrm>
            <a:off x="4648231" y="1306546"/>
            <a:ext cx="4251133" cy="77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B3E8EF"/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 dirty="0" smtClean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Negotiation (60 minutes)</a:t>
            </a:r>
            <a:endParaRPr sz="2000" b="1" dirty="0"/>
          </a:p>
        </p:txBody>
      </p:sp>
      <p:sp>
        <p:nvSpPr>
          <p:cNvPr id="19" name="Google Shape;137;p28"/>
          <p:cNvSpPr txBox="1"/>
          <p:nvPr/>
        </p:nvSpPr>
        <p:spPr>
          <a:xfrm>
            <a:off x="4648231" y="2159497"/>
            <a:ext cx="4251133" cy="450082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10 minutes per topic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0" name="Google Shape;137;p28"/>
          <p:cNvSpPr txBox="1"/>
          <p:nvPr/>
        </p:nvSpPr>
        <p:spPr>
          <a:xfrm>
            <a:off x="4648231" y="2692128"/>
            <a:ext cx="4251133" cy="619197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Discussion, </a:t>
            </a: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informal </a:t>
            </a: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statements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1" name="Google Shape;137;p28"/>
          <p:cNvSpPr txBox="1"/>
          <p:nvPr/>
        </p:nvSpPr>
        <p:spPr>
          <a:xfrm>
            <a:off x="4648231" y="3396637"/>
            <a:ext cx="4251133" cy="619197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Broad agreement, not specific language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2" name="Google Shape;137;p28"/>
          <p:cNvSpPr txBox="1"/>
          <p:nvPr/>
        </p:nvSpPr>
        <p:spPr>
          <a:xfrm>
            <a:off x="242807" y="3396637"/>
            <a:ext cx="4251133" cy="619197"/>
          </a:xfrm>
          <a:prstGeom prst="rect">
            <a:avLst/>
          </a:prstGeom>
          <a:solidFill>
            <a:srgbClr val="B3E8EF">
              <a:alpha val="69804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3. Prepare a strategy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3" name="Google Shape;148;p29"/>
          <p:cNvSpPr txBox="1"/>
          <p:nvPr/>
        </p:nvSpPr>
        <p:spPr>
          <a:xfrm>
            <a:off x="242806" y="4113903"/>
            <a:ext cx="8656557" cy="925644"/>
          </a:xfrm>
          <a:prstGeom prst="rect">
            <a:avLst/>
          </a:prstGeom>
          <a:solidFill>
            <a:srgbClr val="FFFFFF">
              <a:alpha val="7000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Understand your own priorities and limitations</a:t>
            </a:r>
          </a:p>
          <a:p>
            <a:pPr marL="285750" marR="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Anticipate what other groups will bring to the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461665"/>
          </a:xfrm>
        </p:spPr>
        <p:txBody>
          <a:bodyPr/>
          <a:lstStyle/>
          <a:p>
            <a:pPr lvl="0"/>
            <a:r>
              <a:rPr lang="en-GB" sz="2400" dirty="0">
                <a:ea typeface="Times New Roman"/>
                <a:cs typeface="Arial" panose="020B0604020202020204" pitchFamily="34" charset="0"/>
                <a:sym typeface="Times New Roman"/>
              </a:rPr>
              <a:t>Practical Exercise 3: Negotiating </a:t>
            </a:r>
            <a:r>
              <a:rPr lang="hr-HR" sz="2400" dirty="0" smtClean="0">
                <a:ea typeface="Times New Roman"/>
                <a:cs typeface="Arial" panose="020B0604020202020204" pitchFamily="34" charset="0"/>
                <a:sym typeface="Times New Roman"/>
              </a:rPr>
              <a:t>a </a:t>
            </a:r>
            <a:r>
              <a:rPr lang="en-GB" sz="2400" dirty="0" smtClean="0">
                <a:ea typeface="Times New Roman"/>
                <a:cs typeface="Arial" panose="020B0604020202020204" pitchFamily="34" charset="0"/>
                <a:sym typeface="Times New Roman"/>
              </a:rPr>
              <a:t>Joint Vision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53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ea typeface="Times New Roman"/>
                <a:cs typeface="Arial" panose="020B0604020202020204" pitchFamily="34" charset="0"/>
                <a:sym typeface="Times New Roman"/>
              </a:rPr>
              <a:t>Transboundary Conservation </a:t>
            </a:r>
            <a:r>
              <a:rPr lang="en-GB" dirty="0" smtClean="0">
                <a:ea typeface="Times New Roman"/>
                <a:cs typeface="Arial" panose="020B0604020202020204" pitchFamily="34" charset="0"/>
                <a:sym typeface="Times New Roman"/>
              </a:rPr>
              <a:t>Areas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End of Lesson 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2218" y="999901"/>
            <a:ext cx="8369605" cy="731520"/>
          </a:xfrm>
          <a:prstGeom prst="rect">
            <a:avLst/>
          </a:prstGeom>
          <a:solidFill>
            <a:srgbClr val="B3E8EF">
              <a:alpha val="80000"/>
            </a:srgbClr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Assess the enabling environment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 pursue transboundary conservation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2218" y="1807945"/>
            <a:ext cx="8369605" cy="731520"/>
          </a:xfrm>
          <a:prstGeom prst="rect">
            <a:avLst/>
          </a:prstGeom>
          <a:solidFill>
            <a:srgbClr val="B3E8EF">
              <a:alpha val="80000"/>
            </a:srgbClr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Define the transboundary context and relationships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affecting the achievement of the conservation targets and the resulting geographic extent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2218" y="2615989"/>
            <a:ext cx="8369605" cy="731520"/>
          </a:xfrm>
          <a:prstGeom prst="rect">
            <a:avLst/>
          </a:prstGeom>
          <a:solidFill>
            <a:srgbClr val="B3E8EF">
              <a:alpha val="80000"/>
            </a:srgbClr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Identify and involve stakeholders,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obtain support of decision makers and ensure political will and buy-in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18" y="3424033"/>
            <a:ext cx="8369605" cy="731520"/>
          </a:xfrm>
          <a:prstGeom prst="rect">
            <a:avLst/>
          </a:prstGeom>
          <a:solidFill>
            <a:srgbClr val="B3E8EF">
              <a:alpha val="80000"/>
            </a:srgbClr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GB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Agree on </a:t>
            </a:r>
            <a:r>
              <a:rPr lang="en-GB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common values and joint vision</a:t>
            </a:r>
            <a:endParaRPr lang="en-GB"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2218" y="4232079"/>
            <a:ext cx="8369605" cy="731520"/>
          </a:xfrm>
          <a:prstGeom prst="rect">
            <a:avLst/>
          </a:prstGeom>
          <a:solidFill>
            <a:srgbClr val="B3E8EF">
              <a:alpha val="80000"/>
            </a:srgbClr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Determine</a:t>
            </a: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common transboundary management objectives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and develop cooperative agreements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1" y="171797"/>
            <a:ext cx="8046720" cy="461665"/>
          </a:xfrm>
        </p:spPr>
        <p:txBody>
          <a:bodyPr/>
          <a:lstStyle/>
          <a:p>
            <a:pPr lvl="0"/>
            <a:r>
              <a:rPr lang="en-US" sz="2400" dirty="0" smtClean="0">
                <a:sym typeface="Times New Roman"/>
              </a:rPr>
              <a:t>Factors of Success</a:t>
            </a:r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8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/>
          <p:nvPr/>
        </p:nvSpPr>
        <p:spPr>
          <a:xfrm>
            <a:off x="583050" y="2677022"/>
            <a:ext cx="7977900" cy="77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B3E8EF"/>
          </a:solidFill>
          <a:ln w="2857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Initiating Transboundary Conservation: Design </a:t>
            </a:r>
            <a:r>
              <a:rPr lang="hr-HR" sz="2400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 </a:t>
            </a:r>
            <a:r>
              <a:rPr lang="en" sz="2400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</a:t>
            </a:r>
            <a:r>
              <a:rPr lang="hr-HR" sz="2400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rocess II</a:t>
            </a:r>
            <a:endParaRPr sz="2400" b="1" dirty="0"/>
          </a:p>
        </p:txBody>
      </p:sp>
      <p:sp>
        <p:nvSpPr>
          <p:cNvPr id="120" name="Google Shape;120;p26"/>
          <p:cNvSpPr txBox="1"/>
          <p:nvPr/>
        </p:nvSpPr>
        <p:spPr>
          <a:xfrm>
            <a:off x="583050" y="3493514"/>
            <a:ext cx="7977900" cy="685800"/>
          </a:xfrm>
          <a:prstGeom prst="rect">
            <a:avLst/>
          </a:prstGeom>
          <a:solidFill>
            <a:srgbClr val="B3E8EF">
              <a:alpha val="815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Developing a framework for cooperative management</a:t>
            </a:r>
            <a:endParaRPr sz="22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1" name="Google Shape;121;p26"/>
          <p:cNvSpPr txBox="1"/>
          <p:nvPr/>
        </p:nvSpPr>
        <p:spPr>
          <a:xfrm>
            <a:off x="583050" y="4235456"/>
            <a:ext cx="7977900" cy="770400"/>
          </a:xfrm>
          <a:prstGeom prst="rect">
            <a:avLst/>
          </a:prstGeom>
          <a:solidFill>
            <a:srgbClr val="B3E8EF">
              <a:alpha val="7576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planning </a:t>
            </a:r>
            <a:r>
              <a:rPr lang="en-US" sz="2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</a:t>
            </a:r>
            <a:r>
              <a:rPr lang="en-US" sz="22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orkshop</a:t>
            </a:r>
            <a:endParaRPr sz="22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461665"/>
          </a:xfrm>
        </p:spPr>
        <p:txBody>
          <a:bodyPr/>
          <a:lstStyle/>
          <a:p>
            <a:pPr lvl="0"/>
            <a:r>
              <a:rPr lang="en-GB" sz="2400" dirty="0" smtClean="0">
                <a:sym typeface="Times New Roman"/>
              </a:rPr>
              <a:t>Lesson Overview &amp; Goals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5547"/>
            <a:ext cx="9144000" cy="3707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495" y="118898"/>
            <a:ext cx="8086725" cy="461665"/>
          </a:xfrm>
        </p:spPr>
        <p:txBody>
          <a:bodyPr/>
          <a:lstStyle/>
          <a:p>
            <a:pPr lvl="0"/>
            <a:r>
              <a:rPr lang="en-GB" sz="2400" dirty="0" smtClean="0">
                <a:sym typeface="Times New Roman"/>
              </a:rPr>
              <a:t>Design: Match the </a:t>
            </a:r>
            <a:r>
              <a:rPr lang="hr-HR" sz="2400" dirty="0" smtClean="0">
                <a:sym typeface="Times New Roman"/>
              </a:rPr>
              <a:t>Process</a:t>
            </a:r>
            <a:r>
              <a:rPr lang="en-GB" sz="2400" dirty="0" smtClean="0">
                <a:sym typeface="Times New Roman"/>
              </a:rPr>
              <a:t> to the </a:t>
            </a:r>
            <a:r>
              <a:rPr lang="hr-HR" sz="2400" dirty="0" smtClean="0">
                <a:sym typeface="Times New Roman"/>
              </a:rPr>
              <a:t>Situation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411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/>
        </p:nvSpPr>
        <p:spPr>
          <a:xfrm>
            <a:off x="160638" y="948629"/>
            <a:ext cx="8805257" cy="941671"/>
          </a:xfrm>
          <a:prstGeom prst="rect">
            <a:avLst/>
          </a:prstGeom>
          <a:solidFill>
            <a:srgbClr val="B3E8EF"/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Cooperative management is taking action together to implement decisions and pulling together the available means to reach the agreed aim/results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lang="hr-HR"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GB" sz="16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 a transboundary context cooperative management involves international </a:t>
            </a:r>
            <a:r>
              <a:rPr lang="en-GB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cooperation</a:t>
            </a:r>
            <a:endParaRPr lang="en-GB" sz="16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30" name="Google Shape;1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146" y="2047246"/>
            <a:ext cx="4357396" cy="28089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6;p29"/>
          <p:cNvSpPr txBox="1"/>
          <p:nvPr/>
        </p:nvSpPr>
        <p:spPr>
          <a:xfrm>
            <a:off x="160638" y="2047246"/>
            <a:ext cx="4114800" cy="623700"/>
          </a:xfrm>
          <a:prstGeom prst="rect">
            <a:avLst/>
          </a:prstGeom>
          <a:solidFill>
            <a:srgbClr val="B3E8EF">
              <a:alpha val="50196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Cooperative m</a:t>
            </a:r>
            <a:r>
              <a:rPr lang="en-GB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anagement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</a:t>
            </a:r>
            <a:r>
              <a:rPr lang="en-GB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equires</a:t>
            </a: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r>
              <a:rPr lang="en-GB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endParaRPr lang="en-GB"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0638" y="2766107"/>
            <a:ext cx="4114800" cy="2090097"/>
          </a:xfrm>
          <a:ln>
            <a:solidFill>
              <a:srgbClr val="A4C2F4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Shared understanding of the issues</a:t>
            </a:r>
          </a:p>
          <a:p>
            <a:r>
              <a:rPr lang="en-GB" dirty="0" smtClean="0"/>
              <a:t>Common vision</a:t>
            </a:r>
          </a:p>
          <a:p>
            <a:r>
              <a:rPr lang="en-GB" dirty="0" smtClean="0"/>
              <a:t>Agreed management objectives</a:t>
            </a:r>
          </a:p>
          <a:p>
            <a:r>
              <a:rPr lang="en-GB" dirty="0" smtClean="0"/>
              <a:t>Means of implementation </a:t>
            </a:r>
          </a:p>
          <a:p>
            <a:r>
              <a:rPr lang="en-GB" dirty="0" smtClean="0"/>
              <a:t>Incorporation of different sectors </a:t>
            </a:r>
          </a:p>
          <a:p>
            <a:r>
              <a:rPr lang="en-GB" dirty="0" smtClean="0"/>
              <a:t>Participation of relevant stakeholders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dirty="0">
                <a:ea typeface="Times New Roman"/>
                <a:cs typeface="Arial" panose="020B0604020202020204" pitchFamily="34" charset="0"/>
                <a:sym typeface="Times New Roman"/>
              </a:rPr>
              <a:t>Cooperative </a:t>
            </a:r>
            <a:r>
              <a:rPr lang="hr-HR" dirty="0" smtClean="0">
                <a:ea typeface="Times New Roman"/>
                <a:cs typeface="Arial" panose="020B0604020202020204" pitchFamily="34" charset="0"/>
                <a:sym typeface="Times New Roman"/>
              </a:rPr>
              <a:t>Management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8;p28"/>
          <p:cNvSpPr txBox="1"/>
          <p:nvPr/>
        </p:nvSpPr>
        <p:spPr>
          <a:xfrm>
            <a:off x="321276" y="1966274"/>
            <a:ext cx="4361935" cy="2629980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>
              <a:lnSpc>
                <a:spcPct val="115000"/>
              </a:lnSpc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</a:t>
            </a: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egotiate </a:t>
            </a:r>
            <a:r>
              <a:rPr lang="en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 common </a:t>
            </a: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vision</a:t>
            </a:r>
            <a:endParaRPr lang="hr-HR"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30200">
              <a:lnSpc>
                <a:spcPct val="115000"/>
              </a:lnSpc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Develop a shared understanding of the</a:t>
            </a: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issues</a:t>
            </a:r>
            <a:endParaRPr lang="hr-HR"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30200">
              <a:lnSpc>
                <a:spcPct val="115000"/>
              </a:lnSpc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Identify management challenges</a:t>
            </a: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endParaRPr lang="hr-HR" sz="18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30200">
              <a:lnSpc>
                <a:spcPct val="115000"/>
              </a:lnSpc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</a:t>
            </a:r>
            <a:r>
              <a:rPr lang="en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evelop a framework for cooperative management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8" name="Google Shape;146;p29"/>
          <p:cNvSpPr txBox="1"/>
          <p:nvPr/>
        </p:nvSpPr>
        <p:spPr>
          <a:xfrm>
            <a:off x="321277" y="926757"/>
            <a:ext cx="8464836" cy="851668"/>
          </a:xfrm>
          <a:prstGeom prst="rect">
            <a:avLst/>
          </a:prstGeom>
          <a:solidFill>
            <a:srgbClr val="B3E8EF"/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 </a:t>
            </a:r>
            <a:r>
              <a:rPr lang="en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 planning workshop </a:t>
            </a:r>
            <a:r>
              <a:rPr lang="en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brings together stakeholders </a:t>
            </a:r>
            <a:r>
              <a:rPr lang="hr-HR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relevant for a </a:t>
            </a: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transboundary initiative</a:t>
            </a:r>
            <a:r>
              <a:rPr lang="en-US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to:</a:t>
            </a:r>
            <a:endParaRPr lang="en"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0" name="Google Shape;167;p2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7194" y="1966274"/>
            <a:ext cx="3948918" cy="2629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461665"/>
          </a:xfrm>
        </p:spPr>
        <p:txBody>
          <a:bodyPr/>
          <a:lstStyle/>
          <a:p>
            <a:pPr lvl="0"/>
            <a:r>
              <a:rPr lang="en-US" dirty="0">
                <a:ea typeface="Times New Roman"/>
                <a:cs typeface="Arial" panose="020B0604020202020204" pitchFamily="34" charset="0"/>
                <a:sym typeface="Times New Roman"/>
              </a:rPr>
              <a:t>Management </a:t>
            </a:r>
            <a:r>
              <a:rPr lang="hr-HR" dirty="0" smtClean="0">
                <a:ea typeface="Times New Roman"/>
                <a:cs typeface="Arial" panose="020B0604020202020204" pitchFamily="34" charset="0"/>
                <a:sym typeface="Times New Roman"/>
              </a:rPr>
              <a:t>Planning Workshop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8;p28"/>
          <p:cNvSpPr txBox="1"/>
          <p:nvPr/>
        </p:nvSpPr>
        <p:spPr>
          <a:xfrm>
            <a:off x="432143" y="1828801"/>
            <a:ext cx="8254313" cy="3064476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Presentations</a:t>
            </a: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on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rationale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for a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common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transboundary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initiative, relevant international, national and policy frameworks, policy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compa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tibilities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perspectives of various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stakeholders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marR="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Open and facilitated 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discussion</a:t>
            </a: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clarification points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marR="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Situation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analysis</a:t>
            </a: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identifies 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all internal and external aspects relevant to the establishment and management of the transboundary conservation initiative (natural, cultural,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economic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social,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political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)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Plenary b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rainstorming</a:t>
            </a: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sessions to 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start developing a shared vision, identifying broad management objectives, and possibly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prioritiz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ing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objectives</a:t>
            </a:r>
            <a:endParaRPr lang="hr-HR" sz="16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Next steps: 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agree leadership and accountability (who does what and when)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0" name="Google Shape;146;p29"/>
          <p:cNvSpPr txBox="1"/>
          <p:nvPr/>
        </p:nvSpPr>
        <p:spPr>
          <a:xfrm>
            <a:off x="432143" y="1067748"/>
            <a:ext cx="8254313" cy="623700"/>
          </a:xfrm>
          <a:prstGeom prst="rect">
            <a:avLst/>
          </a:prstGeom>
          <a:solidFill>
            <a:srgbClr val="B3E8EF"/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hr-HR" sz="2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Suggested agenda for a m</a:t>
            </a:r>
            <a:r>
              <a:rPr lang="en" sz="2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anagement </a:t>
            </a:r>
            <a:r>
              <a:rPr lang="hr-HR" sz="2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</a:t>
            </a:r>
            <a:r>
              <a:rPr lang="en" sz="2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lanning </a:t>
            </a:r>
            <a:r>
              <a:rPr lang="hr-HR" sz="2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</a:t>
            </a:r>
            <a:r>
              <a:rPr lang="en" sz="22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orkshop</a:t>
            </a:r>
            <a:endParaRPr lang="en" sz="22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461665"/>
          </a:xfrm>
        </p:spPr>
        <p:txBody>
          <a:bodyPr/>
          <a:lstStyle/>
          <a:p>
            <a:pPr lvl="0"/>
            <a:r>
              <a:rPr lang="en-US" dirty="0">
                <a:ea typeface="Times New Roman"/>
                <a:cs typeface="Arial" panose="020B0604020202020204" pitchFamily="34" charset="0"/>
                <a:sym typeface="Times New Roman"/>
              </a:rPr>
              <a:t>Management </a:t>
            </a:r>
            <a:r>
              <a:rPr lang="hr-HR" dirty="0">
                <a:ea typeface="Times New Roman"/>
                <a:cs typeface="Arial" panose="020B0604020202020204" pitchFamily="34" charset="0"/>
                <a:sym typeface="Times New Roman"/>
              </a:rPr>
              <a:t>Planning Workshop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8;p28"/>
          <p:cNvSpPr txBox="1"/>
          <p:nvPr/>
        </p:nvSpPr>
        <p:spPr>
          <a:xfrm>
            <a:off x="184593" y="2911809"/>
            <a:ext cx="5046819" cy="1610764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endParaRPr lang="hr-HR" sz="18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57200" indent="-330200">
              <a:lnSpc>
                <a:spcPct val="115000"/>
              </a:lnSpc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Common vision </a:t>
            </a: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statement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30200">
              <a:lnSpc>
                <a:spcPct val="115000"/>
              </a:lnSpc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</a:t>
            </a:r>
            <a:r>
              <a:rPr lang="hr-H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hr-H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(prioritized) common </a:t>
            </a:r>
            <a:r>
              <a:rPr lang="hr-H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objectives (</a:t>
            </a:r>
            <a:r>
              <a:rPr lang="hr-HR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hr-H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r-HR" sz="1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hr-H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cooperate</a:t>
            </a:r>
            <a:r>
              <a:rPr lang="hr-H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0" indent="-330200">
              <a:lnSpc>
                <a:spcPct val="115000"/>
              </a:lnSpc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hr-H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 and responsibilities</a:t>
            </a:r>
            <a:endParaRPr lang="hr-H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" name="Google Shape;138;p28"/>
          <p:cNvSpPr txBox="1"/>
          <p:nvPr/>
        </p:nvSpPr>
        <p:spPr>
          <a:xfrm>
            <a:off x="5375002" y="4055017"/>
            <a:ext cx="3490633" cy="846121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hr-HR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Major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components of a potential </a:t>
            </a:r>
            <a:endParaRPr lang="hr-HR" sz="18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en-GB" sz="18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future </a:t>
            </a: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joint management plan </a:t>
            </a:r>
            <a:endParaRPr lang="hr-HR" sz="1800" b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2" name="Google Shape;138;p28"/>
          <p:cNvSpPr txBox="1"/>
          <p:nvPr/>
        </p:nvSpPr>
        <p:spPr>
          <a:xfrm>
            <a:off x="184593" y="1998369"/>
            <a:ext cx="5046819" cy="831148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endParaRPr lang="hr-HR" sz="18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Main </a:t>
            </a:r>
            <a:r>
              <a:rPr lang="en-GB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outputs </a:t>
            </a: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of the </a:t>
            </a:r>
            <a:r>
              <a:rPr lang="en-GB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management</a:t>
            </a:r>
            <a:r>
              <a:rPr lang="hr-HR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GB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planning workshop</a:t>
            </a:r>
            <a:r>
              <a:rPr lang="hr-HR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r>
              <a:rPr lang="en-GB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endParaRPr lang="en-GB"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" name="Google Shape;172;p30"/>
          <p:cNvSpPr/>
          <p:nvPr/>
        </p:nvSpPr>
        <p:spPr>
          <a:xfrm rot="5400000">
            <a:off x="5576452" y="3232606"/>
            <a:ext cx="458400" cy="861300"/>
          </a:xfrm>
          <a:prstGeom prst="bentArrow">
            <a:avLst>
              <a:gd name="adj1" fmla="val 25000"/>
              <a:gd name="adj2" fmla="val 33731"/>
              <a:gd name="adj3" fmla="val 25000"/>
              <a:gd name="adj4" fmla="val 43750"/>
            </a:avLst>
          </a:prstGeom>
          <a:solidFill>
            <a:srgbClr val="B3E8EF">
              <a:alpha val="815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46;p29"/>
          <p:cNvSpPr txBox="1"/>
          <p:nvPr/>
        </p:nvSpPr>
        <p:spPr>
          <a:xfrm>
            <a:off x="184594" y="1154546"/>
            <a:ext cx="8681041" cy="623700"/>
          </a:xfrm>
          <a:prstGeom prst="rect">
            <a:avLst/>
          </a:prstGeom>
          <a:solidFill>
            <a:srgbClr val="B3E8EF"/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 management planning workshop can form the basis of a framework for cooperative management</a:t>
            </a:r>
            <a:endParaRPr lang="en" sz="18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461665"/>
          </a:xfrm>
        </p:spPr>
        <p:txBody>
          <a:bodyPr/>
          <a:lstStyle/>
          <a:p>
            <a:r>
              <a:rPr lang="en-US" dirty="0">
                <a:ea typeface="Times New Roman"/>
                <a:cs typeface="Arial" panose="020B0604020202020204" pitchFamily="34" charset="0"/>
                <a:sym typeface="Times New Roman"/>
              </a:rPr>
              <a:t>Framework for Cooperative </a:t>
            </a:r>
            <a:r>
              <a:rPr lang="en-US" dirty="0" smtClean="0">
                <a:ea typeface="Times New Roman"/>
                <a:cs typeface="Arial" panose="020B0604020202020204" pitchFamily="34" charset="0"/>
                <a:sym typeface="Times New Roman"/>
              </a:rPr>
              <a:t>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9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/>
        </p:nvSpPr>
        <p:spPr>
          <a:xfrm>
            <a:off x="193040" y="2086234"/>
            <a:ext cx="3433001" cy="2831756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Key result area (example)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469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Enabling environment</a:t>
            </a:r>
          </a:p>
          <a:p>
            <a:pPr marL="469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Landscape management</a:t>
            </a:r>
          </a:p>
          <a:p>
            <a:pPr marL="469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Effective management capacity</a:t>
            </a:r>
          </a:p>
          <a:p>
            <a:pPr marL="469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Law enforcement</a:t>
            </a:r>
          </a:p>
          <a:p>
            <a:pPr marL="469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Education and awareness</a:t>
            </a:r>
          </a:p>
          <a:p>
            <a:pPr marL="469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hr-HR" sz="1600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Economic development</a:t>
            </a:r>
          </a:p>
          <a:p>
            <a:pPr marL="469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hr-HR" sz="1600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Financial sustainability</a:t>
            </a:r>
            <a:endParaRPr lang="en-US" sz="1600" i="1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48" name="Google Shape;148;p29"/>
          <p:cNvSpPr txBox="1"/>
          <p:nvPr/>
        </p:nvSpPr>
        <p:spPr>
          <a:xfrm>
            <a:off x="193040" y="1407824"/>
            <a:ext cx="8811490" cy="297407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Vision </a:t>
            </a:r>
            <a:r>
              <a:rPr lang="hr-HR" sz="16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tatement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" name="Google Shape;137;p28"/>
          <p:cNvSpPr txBox="1"/>
          <p:nvPr/>
        </p:nvSpPr>
        <p:spPr>
          <a:xfrm>
            <a:off x="193040" y="1037361"/>
            <a:ext cx="8811490" cy="331694"/>
          </a:xfrm>
          <a:prstGeom prst="rect">
            <a:avLst/>
          </a:prstGeom>
          <a:solidFill>
            <a:srgbClr val="B3E8EF">
              <a:alpha val="815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hr-HR" sz="22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 </a:t>
            </a:r>
            <a:r>
              <a:rPr lang="hr-HR" sz="2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hr-HR" sz="22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Transboundary Management</a:t>
            </a:r>
            <a:endParaRPr sz="22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0" name="Google Shape;148;p29"/>
          <p:cNvSpPr txBox="1"/>
          <p:nvPr/>
        </p:nvSpPr>
        <p:spPr>
          <a:xfrm>
            <a:off x="193040" y="1740305"/>
            <a:ext cx="8811490" cy="297407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Goal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1" name="Google Shape;147;p29"/>
          <p:cNvSpPr txBox="1"/>
          <p:nvPr/>
        </p:nvSpPr>
        <p:spPr>
          <a:xfrm>
            <a:off x="3682313" y="2086233"/>
            <a:ext cx="5322217" cy="2831756"/>
          </a:xfrm>
          <a:prstGeom prst="rect">
            <a:avLst/>
          </a:prstGeom>
          <a:solidFill>
            <a:srgbClr val="FFFFFF">
              <a:alpha val="53730"/>
            </a:srgbClr>
          </a:solidFill>
          <a:ln w="9525" cap="flat" cmpd="sng">
            <a:solidFill>
              <a:srgbClr val="B3E8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Strategic </a:t>
            </a:r>
            <a:r>
              <a:rPr lang="hr-HR" sz="16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</a:t>
            </a:r>
            <a:r>
              <a:rPr lang="en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bjective</a:t>
            </a:r>
            <a:r>
              <a:rPr lang="hr-HR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(example)</a:t>
            </a:r>
            <a:endParaRPr sz="1600" b="1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1270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1.1. Laws </a:t>
            </a: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and policies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harmonized by year XX</a:t>
            </a:r>
          </a:p>
          <a:p>
            <a:pPr marL="1270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2.1. Connectivity ensured by year XX</a:t>
            </a:r>
          </a:p>
          <a:p>
            <a:pPr marL="1270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3.1. </a:t>
            </a: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Coordinated 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planning and </a:t>
            </a:r>
            <a:r>
              <a:rPr lang="en-US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monitoring</a:t>
            </a: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by year XX</a:t>
            </a:r>
          </a:p>
          <a:p>
            <a:pPr marL="1270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4.1. Formal collaborative law enforcement mechanism to control illegal activities established by year XX</a:t>
            </a:r>
          </a:p>
          <a:p>
            <a:pPr marL="1270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hr-HR" sz="1600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5.1. Positive attitudes towards conservation by year XX</a:t>
            </a:r>
            <a:endParaRPr lang="en-US" sz="16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172896"/>
            <a:ext cx="8046720" cy="461665"/>
          </a:xfrm>
        </p:spPr>
        <p:txBody>
          <a:bodyPr/>
          <a:lstStyle/>
          <a:p>
            <a:r>
              <a:rPr lang="en-US" dirty="0">
                <a:ea typeface="Times New Roman"/>
                <a:cs typeface="Arial" panose="020B0604020202020204" pitchFamily="34" charset="0"/>
                <a:sym typeface="Times New Roman"/>
              </a:rPr>
              <a:t>Framework for Cooperative </a:t>
            </a:r>
            <a:r>
              <a:rPr lang="en-US" dirty="0" smtClean="0">
                <a:ea typeface="Times New Roman"/>
                <a:cs typeface="Arial" panose="020B0604020202020204" pitchFamily="34" charset="0"/>
                <a:sym typeface="Times New Roman"/>
              </a:rPr>
              <a:t>Management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</TotalTime>
  <Words>2724</Words>
  <Application>Microsoft Macintosh PowerPoint</Application>
  <PresentationFormat>On-screen Show (16:9)</PresentationFormat>
  <Paragraphs>250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Custom Design</vt:lpstr>
      <vt:lpstr>Transboundary Conservation Areas</vt:lpstr>
      <vt:lpstr>Factors of Success</vt:lpstr>
      <vt:lpstr>Lesson Overview &amp; Goals</vt:lpstr>
      <vt:lpstr>Design: Match the Process to the Situation</vt:lpstr>
      <vt:lpstr>Cooperative Management</vt:lpstr>
      <vt:lpstr>Management Planning Workshop</vt:lpstr>
      <vt:lpstr>Management Planning Workshop</vt:lpstr>
      <vt:lpstr>Framework for Cooperative Management</vt:lpstr>
      <vt:lpstr>Framework for Cooperative Management</vt:lpstr>
      <vt:lpstr>Management Planning Workshop</vt:lpstr>
      <vt:lpstr>Marittime Alps-Mercantour: Common Cooperative Framework</vt:lpstr>
      <vt:lpstr>Practical Exercise 3: Negotiating a Joint Vision</vt:lpstr>
      <vt:lpstr>Practical Exercise 3: Negotiating a Joint Vision</vt:lpstr>
      <vt:lpstr>Practical Exercise 3: Negotiating a Joint Vision</vt:lpstr>
      <vt:lpstr>Transboundary Conservation Areas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SLOBODIAN Lydia</dc:creator>
  <cp:lastModifiedBy>Microsoft Office User</cp:lastModifiedBy>
  <cp:revision>155</cp:revision>
  <dcterms:modified xsi:type="dcterms:W3CDTF">2019-06-03T11:26:41Z</dcterms:modified>
</cp:coreProperties>
</file>